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2" r:id="rId3"/>
    <p:sldId id="323" r:id="rId4"/>
    <p:sldId id="278" r:id="rId5"/>
    <p:sldId id="332" r:id="rId6"/>
    <p:sldId id="333" r:id="rId7"/>
    <p:sldId id="334" r:id="rId8"/>
    <p:sldId id="335" r:id="rId9"/>
    <p:sldId id="315" r:id="rId10"/>
    <p:sldId id="318" r:id="rId11"/>
    <p:sldId id="317" r:id="rId12"/>
    <p:sldId id="326" r:id="rId13"/>
    <p:sldId id="331" r:id="rId14"/>
    <p:sldId id="330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73C4-F2E1-4995-B2FE-7D638EDCFB70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Source: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9695-6812-4074-BDEF-5CFD914C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6FD8-C0C4-4C96-BEE7-10BC6C14C87C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Source: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9283-F123-4559-B10F-819169486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F9CD-967C-4003-8717-7807BC56145B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CB9D-0C52-4614-B80F-CC572743F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458200" cy="1219200"/>
          </a:xfrm>
        </p:spPr>
        <p:txBody>
          <a:bodyPr>
            <a:normAutofit/>
          </a:bodyPr>
          <a:lstStyle/>
          <a:p>
            <a:pPr rtl="1"/>
            <a:r>
              <a:rPr lang="en-US" dirty="0" smtClean="0"/>
              <a:t>The Lebanese Hydrocarbon Sector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715000"/>
            <a:ext cx="3352800" cy="990600"/>
          </a:xfrm>
        </p:spPr>
        <p:txBody>
          <a:bodyPr>
            <a:normAutofit fontScale="32500" lnSpcReduction="20000"/>
          </a:bodyPr>
          <a:lstStyle/>
          <a:p>
            <a:r>
              <a:rPr lang="en-US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Abboud Zahr</a:t>
            </a:r>
          </a:p>
          <a:p>
            <a:r>
              <a:rPr lang="en-US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Managing Director </a:t>
            </a:r>
          </a:p>
          <a:p>
            <a:r>
              <a:rPr lang="en-US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 Levant Oil &amp; Gas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Placeholder 6" descr="http://www.bp.com/liveassets/bp_internet/globalbp/STAGING/global_assets/images/infrastructure/oil_rigs/thunder_horse_1720_1137.jpg"/>
          <p:cNvPicPr>
            <a:picLocks/>
          </p:cNvPicPr>
          <p:nvPr/>
        </p:nvPicPr>
        <p:blipFill>
          <a:blip r:embed="rId2" cstate="print"/>
          <a:srcRect l="5960" r="5960"/>
          <a:stretch>
            <a:fillRect/>
          </a:stretch>
        </p:blipFill>
        <p:spPr bwMode="auto">
          <a:xfrm>
            <a:off x="2362200" y="23622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229600" cy="1219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Advantages of the new Oil &amp; Gas Industry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Jobs Creation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High income from hydrocarbon sales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Cheap energy/electricity 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Appreciation of the Lebanese rating by the international       financial institutions 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Appreciation of the debt solvency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Know-how transfer from the oil companies to the Lebanese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Export acquired services and knowledge to other countries </a:t>
            </a:r>
          </a:p>
          <a:p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Potential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5438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Karuhanga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229600" cy="1219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Delay in Awarding the Offshore Blocks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/>
          </a:bodyPr>
          <a:lstStyle/>
          <a:p>
            <a:pPr algn="l"/>
            <a:endParaRPr lang="en-US" u="sng" dirty="0" smtClean="0"/>
          </a:p>
          <a:p>
            <a:pPr algn="l"/>
            <a:r>
              <a:rPr lang="en-US" u="sng" dirty="0" smtClean="0"/>
              <a:t>Negative Implications: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Crash in oil price: 50% lower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Oil Companies Reduced Exploration Budget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Oil Companies lost their interest in Lebanon</a:t>
            </a:r>
          </a:p>
          <a:p>
            <a:pPr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Export Markets Lost</a:t>
            </a:r>
          </a:p>
          <a:p>
            <a:pPr lvl="0" algn="l"/>
            <a:endParaRPr lang="en-U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38199"/>
          </a:xfrm>
        </p:spPr>
        <p:txBody>
          <a:bodyPr>
            <a:noAutofit/>
          </a:bodyPr>
          <a:lstStyle/>
          <a:p>
            <a:r>
              <a:rPr lang="en-US" sz="4000" dirty="0" smtClean="0"/>
              <a:t>Lebanese – Israeli Maritime Boarder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620000" cy="48768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6" name="Picture 5" descr="2014-08-22-ScreenshotofLebanonsExclusiveEconomicZonedisputedarea-thumb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66887"/>
            <a:ext cx="7162800" cy="4481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36575"/>
          </a:xfrm>
        </p:spPr>
        <p:txBody>
          <a:bodyPr>
            <a:noAutofit/>
          </a:bodyPr>
          <a:lstStyle/>
          <a:p>
            <a:r>
              <a:rPr lang="en-US" sz="4800" dirty="0" smtClean="0"/>
              <a:t>www.lebanongasnews.com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962400"/>
            <a:ext cx="42672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Abboud Zahr</a:t>
            </a:r>
          </a:p>
          <a:p>
            <a:r>
              <a:rPr lang="en-US" dirty="0" smtClean="0"/>
              <a:t>DEP Levant Oil &amp; Gas</a:t>
            </a:r>
          </a:p>
          <a:p>
            <a:r>
              <a:rPr lang="en-US" dirty="0" smtClean="0"/>
              <a:t>Cyprus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HSE Consultancy</a:t>
            </a:r>
          </a:p>
          <a:p>
            <a:r>
              <a:rPr lang="en-US" dirty="0" smtClean="0"/>
              <a:t>Technical Feasibility Studies</a:t>
            </a:r>
          </a:p>
          <a:p>
            <a:r>
              <a:rPr lang="en-US" dirty="0" smtClean="0"/>
              <a:t>Engineering: Tanks, Pipelines, LNG Plant</a:t>
            </a:r>
          </a:p>
          <a:p>
            <a:r>
              <a:rPr lang="en-US" dirty="0" smtClean="0"/>
              <a:t>Logistics</a:t>
            </a:r>
          </a:p>
          <a:p>
            <a:r>
              <a:rPr lang="en-US" dirty="0" smtClean="0"/>
              <a:t>Inspection, Quality Assurance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FOR PR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"/>
            <a:ext cx="7010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DEP Lebanon</a:t>
            </a:r>
            <a:endParaRPr lang="en-US" sz="5400" dirty="0"/>
          </a:p>
        </p:txBody>
      </p:sp>
      <p:pic>
        <p:nvPicPr>
          <p:cNvPr id="4" name="Content Placeholder 3" descr="DEP - A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772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229600" cy="1219199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Lebanese Offshore Petroleum Resources  Law No. 132 September 2010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Sharing Agreement</a:t>
            </a:r>
          </a:p>
          <a:p>
            <a:pPr algn="l"/>
            <a:endParaRPr lang="en-US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Consortium of min. 3 companies, at least one of them as operator.</a:t>
            </a:r>
          </a:p>
          <a:p>
            <a:pPr algn="l"/>
            <a:endParaRPr lang="en-US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Exploration period: Max.10 years</a:t>
            </a:r>
          </a:p>
          <a:p>
            <a:pPr lvl="0" algn="l"/>
            <a:endParaRPr lang="en-US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period: Max. 30 years</a:t>
            </a:r>
          </a:p>
          <a:p>
            <a:pPr lvl="0" algn="l"/>
            <a:endParaRPr lang="en-US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Award subject to the approval of the Council of Ministers</a:t>
            </a:r>
          </a:p>
          <a:p>
            <a:pPr lvl="0" algn="l"/>
            <a:endParaRPr lang="en-US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Environmental Regulations</a:t>
            </a:r>
          </a:p>
          <a:p>
            <a:pPr lvl="0" algn="l"/>
            <a:endParaRPr lang="en-US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Proceeds will be put in a sovereign fund	</a:t>
            </a:r>
          </a:p>
          <a:p>
            <a:endParaRPr lang="en-US" sz="8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azahr\AppData\Local\Microsoft\Windows\Temporary Internet Files\Content.Outlook\9JGSB0GL\Session IV - OG in Lebanon - 1st Licensing Round - Assem 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LPA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Two Pending Decrees by the Lebanese Government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77200" cy="41148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4000" dirty="0" smtClean="0"/>
              <a:t>Offshore Blocks Division </a:t>
            </a:r>
            <a:r>
              <a:rPr lang="en-US" sz="3600" dirty="0" smtClean="0"/>
              <a:t>(10 Blocks).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Sharing Agreement: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 of exploration and production.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percentage of the Lebanese Government from the production.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HSE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Users\azahr\AppData\Local\Microsoft\Windows\Temporary Internet Files\Content.Outlook\9JGSB0GL\Onshore Geology DRAWING ONLY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424" y="0"/>
            <a:ext cx="7011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229600" cy="1219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Advantages given to Lebanese Goods, Services and Employees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lnSpcReduction="10000"/>
          </a:bodyPr>
          <a:lstStyle/>
          <a:p>
            <a:pPr algn="l"/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Exploration and Production Agreement between the Lebanese Government and the Right Holders (Consortium) stipulates the following:</a:t>
            </a:r>
          </a:p>
          <a:p>
            <a:pPr algn="l"/>
            <a:endParaRPr lang="en-U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Training of  Lebanese Nationals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80% of the right holders personnel and their sub-contractors shall be Lebanese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10% price advantage on services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5% price advantages on goods</a:t>
            </a:r>
          </a:p>
          <a:p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229600" cy="1219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Lebanon Economical Problems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Low Growth rates </a:t>
            </a:r>
          </a:p>
          <a:p>
            <a:pPr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Budget deficit</a:t>
            </a:r>
          </a:p>
          <a:p>
            <a:pPr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emigration rate 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job opportunities for new graduates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unemployment rate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debts: 68 Billions USD</a:t>
            </a:r>
          </a:p>
          <a:p>
            <a:pPr lvl="0" algn="l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1821</TotalTime>
  <Words>345</Words>
  <Application>Microsoft Office PowerPoint</Application>
  <PresentationFormat>On-screen Show (4:3)</PresentationFormat>
  <Paragraphs>77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Lebanese Hydrocarbon Sector</vt:lpstr>
      <vt:lpstr>Slide 2</vt:lpstr>
      <vt:lpstr>DEP Lebanon</vt:lpstr>
      <vt:lpstr>Lebanese Offshore Petroleum Resources  Law No. 132 September 2010 </vt:lpstr>
      <vt:lpstr>Slide 5</vt:lpstr>
      <vt:lpstr>Two Pending Decrees by the Lebanese Government</vt:lpstr>
      <vt:lpstr>Slide 7</vt:lpstr>
      <vt:lpstr>Advantages given to Lebanese Goods, Services and Employees</vt:lpstr>
      <vt:lpstr>Lebanon Economical Problems</vt:lpstr>
      <vt:lpstr>Advantages of the new Oil &amp; Gas Industry </vt:lpstr>
      <vt:lpstr>Potential Services</vt:lpstr>
      <vt:lpstr>Delay in Awarding the Offshore Blocks</vt:lpstr>
      <vt:lpstr>Lebanese – Israeli Maritime Boarder</vt:lpstr>
      <vt:lpstr>www.lebanongasnews.com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azahr</dc:creator>
  <cp:lastModifiedBy>Solution</cp:lastModifiedBy>
  <cp:revision>170</cp:revision>
  <dcterms:created xsi:type="dcterms:W3CDTF">2012-02-13T08:11:30Z</dcterms:created>
  <dcterms:modified xsi:type="dcterms:W3CDTF">2015-06-26T04:48:32Z</dcterms:modified>
</cp:coreProperties>
</file>